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notesMasterIdLst>
    <p:notesMasterId r:id="rId7"/>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image" Target="../media/image-2-1.jpeg"/><Relationship Id="rId2" Type="http://schemas.openxmlformats.org/officeDocument/2006/relationships/slideLayout" Target="../slideLayouts/slideLayout1.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jpeg"/><Relationship Id="rId2" Type="http://schemas.openxmlformats.org/officeDocument/2006/relationships/slideLayout" Target="../slideLayouts/slideLayout1.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image-4-1.jpeg"/><Relationship Id="rId2" Type="http://schemas.openxmlformats.org/officeDocument/2006/relationships/slideLayout" Target="../slideLayouts/slideLayout1.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StaticPath"/>
          <p:cNvSpPr/>
          <p:nvPr/>
        </p:nvSpPr>
        <p:spPr>
          <a:xfrm>
            <a:off x="2056019" y="-1222724"/>
            <a:ext cx="5032058" cy="5032058"/>
          </a:xfrm>
          <a:prstGeom prst="ellipse">
            <a:avLst/>
          </a:prstGeom>
          <a:solidFill>
            <a:srgbClr val="000000">
              <a:alpha val="6000"/>
            </a:srgbClr>
          </a:solidFill>
          <a:ln/>
        </p:spPr>
      </p:sp>
      <p:sp>
        <p:nvSpPr>
          <p:cNvPr id="3" name="Title"/>
          <p:cNvSpPr/>
          <p:nvPr/>
        </p:nvSpPr>
        <p:spPr>
          <a:xfrm>
            <a:off x="758381" y="2122408"/>
            <a:ext cx="7620000" cy="1012127"/>
          </a:xfrm>
          <a:prstGeom prst="rect">
            <a:avLst/>
          </a:prstGeom>
          <a:noFill/>
          <a:ln/>
        </p:spPr>
        <p:txBody>
          <a:bodyPr wrap="square" rtlCol="0" anchor="ctr"/>
          <a:lstStyle/>
          <a:p>
            <a:pPr algn="ctr" indent="0" marL="0">
              <a:buNone/>
            </a:pPr>
            <a:r>
              <a:rPr lang="en-US" sz="3135" b="1" dirty="0">
                <a:solidFill>
                  <a:srgbClr val="000000"/>
                </a:solidFill>
                <a:latin typeface="OpenSans-Bold" pitchFamily="34" charset="0"/>
                <a:ea typeface="OpenSans-Bold" pitchFamily="34" charset="-122"/>
                <a:cs typeface="OpenSans-Bold" pitchFamily="34" charset="-120"/>
              </a:rPr>
              <a:t>Mastering On-Page SEO: The Ultimate Guide</a:t>
            </a:r>
            <a:endParaRPr lang="en-US" sz="3135" dirty="0"/>
          </a:p>
        </p:txBody>
      </p:sp>
      <p:sp>
        <p:nvSpPr>
          <p:cNvPr id="4" name="StaticPath"/>
          <p:cNvSpPr/>
          <p:nvPr/>
        </p:nvSpPr>
        <p:spPr>
          <a:xfrm>
            <a:off x="7190137" y="3357658"/>
            <a:ext cx="2394585" cy="2394585"/>
          </a:xfrm>
          <a:prstGeom prst="ellipse">
            <a:avLst/>
          </a:prstGeom>
          <a:solidFill>
            <a:srgbClr val="000000">
              <a:alpha val="0"/>
            </a:srgbClr>
          </a:solidFill>
          <a:ln w="423333">
            <a:solidFill>
              <a:srgbClr val="FF9800"/>
            </a:solidFill>
            <a:prstDash val="solid"/>
          </a:ln>
        </p:spPr>
      </p:sp>
      <p:sp>
        <p:nvSpPr>
          <p:cNvPr id="5" name="StaticPath"/>
          <p:cNvSpPr/>
          <p:nvPr/>
        </p:nvSpPr>
        <p:spPr>
          <a:xfrm>
            <a:off x="-957929" y="-1222724"/>
            <a:ext cx="1991678" cy="1991677"/>
          </a:xfrm>
          <a:prstGeom prst="ellipse">
            <a:avLst/>
          </a:prstGeom>
          <a:solidFill>
            <a:srgbClr val="000000">
              <a:alpha val="0"/>
            </a:srgbClr>
          </a:solidFill>
          <a:ln w="423333">
            <a:solidFill>
              <a:srgbClr val="FF9800"/>
            </a:solidFill>
            <a:prstDash val="solid"/>
          </a:ln>
        </p:spPr>
      </p:sp>
      <p:sp>
        <p:nvSpPr>
          <p:cNvPr id="6" name="StaticPath"/>
          <p:cNvSpPr/>
          <p:nvPr/>
        </p:nvSpPr>
        <p:spPr>
          <a:xfrm>
            <a:off x="303609" y="4340114"/>
            <a:ext cx="571500" cy="571500"/>
          </a:xfrm>
          <a:prstGeom prst="ellipse">
            <a:avLst/>
          </a:prstGeom>
          <a:solidFill>
            <a:srgbClr val="000000"/>
          </a:solidFill>
          <a:ln/>
        </p:spPr>
      </p:sp>
      <p:sp>
        <p:nvSpPr>
          <p:cNvPr id="7" name="StaticPath"/>
          <p:cNvSpPr/>
          <p:nvPr/>
        </p:nvSpPr>
        <p:spPr>
          <a:xfrm>
            <a:off x="939165" y="4348163"/>
            <a:ext cx="571500" cy="571500"/>
          </a:xfrm>
          <a:prstGeom prst="ellipse">
            <a:avLst/>
          </a:prstGeom>
          <a:solidFill>
            <a:srgbClr val="000000"/>
          </a:solidFill>
          <a:ln/>
        </p:spPr>
      </p:sp>
      <p:sp>
        <p:nvSpPr>
          <p:cNvPr id="8" name="StaticPath"/>
          <p:cNvSpPr/>
          <p:nvPr/>
        </p:nvSpPr>
        <p:spPr>
          <a:xfrm>
            <a:off x="620268" y="4338923"/>
            <a:ext cx="571500" cy="571500"/>
          </a:xfrm>
          <a:prstGeom prst="ellipse">
            <a:avLst/>
          </a:prstGeom>
          <a:solidFill>
            <a:srgbClr val="FF9800"/>
          </a:solidFill>
          <a:ln/>
        </p:spPr>
      </p:sp>
      <p:sp>
        <p:nvSpPr>
          <p:cNvPr id="9" name="StaticText"/>
          <p:cNvSpPr/>
          <p:nvPr/>
        </p:nvSpPr>
        <p:spPr>
          <a:xfrm>
            <a:off x="4764738" y="4538424"/>
            <a:ext cx="2323338" cy="412194"/>
          </a:xfrm>
          <a:prstGeom prst="rect">
            <a:avLst/>
          </a:prstGeom>
          <a:noFill/>
          <a:ln/>
        </p:spPr>
        <p:txBody>
          <a:bodyPr wrap="square" rtlCol="0" anchor="ctr"/>
          <a:lstStyle/>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Created by: Rana Hassan</a:t>
            </a:r>
            <a:endParaRPr lang="en-US" sz="1182" dirty="0"/>
          </a:p>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https://ranahassan7755.com/</a:t>
            </a:r>
            <a:endParaRPr lang="en-US" sz="1182"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StaticPath"/>
          <p:cNvSpPr/>
          <p:nvPr/>
        </p:nvSpPr>
        <p:spPr>
          <a:xfrm>
            <a:off x="7143750" y="0"/>
            <a:ext cx="2000250" cy="5143500"/>
          </a:xfrm>
          <a:prstGeom prst="rect">
            <a:avLst/>
          </a:prstGeom>
          <a:solidFill>
            <a:srgbClr val="FF9800"/>
          </a:solidFill>
          <a:ln/>
        </p:spPr>
      </p:sp>
      <p:sp>
        <p:nvSpPr>
          <p:cNvPr id="3" name="Title"/>
          <p:cNvSpPr/>
          <p:nvPr/>
        </p:nvSpPr>
        <p:spPr>
          <a:xfrm>
            <a:off x="1190625" y="357188"/>
            <a:ext cx="5715000" cy="306753"/>
          </a:xfrm>
          <a:prstGeom prst="rect">
            <a:avLst/>
          </a:prstGeom>
          <a:noFill/>
          <a:ln/>
        </p:spPr>
        <p:txBody>
          <a:bodyPr wrap="square" rtlCol="0" anchor="ctr"/>
          <a:lstStyle/>
          <a:p>
            <a:pPr algn="l" indent="0" marL="0">
              <a:buNone/>
            </a:pPr>
            <a:r>
              <a:rPr lang="en-US" sz="1900" b="1" dirty="0">
                <a:solidFill>
                  <a:srgbClr val="333333"/>
                </a:solidFill>
                <a:latin typeface="OpenSans-Bold" pitchFamily="34" charset="0"/>
                <a:ea typeface="OpenSans-Bold" pitchFamily="34" charset="-122"/>
                <a:cs typeface="OpenSans-Bold" pitchFamily="34" charset="-120"/>
              </a:rPr>
              <a:t>Introduction to On-Page SEO</a:t>
            </a:r>
            <a:endParaRPr lang="en-US" sz="1900" dirty="0"/>
          </a:p>
        </p:txBody>
      </p:sp>
      <p:sp>
        <p:nvSpPr>
          <p:cNvPr id="4" name="Subtitle 1"/>
          <p:cNvSpPr/>
          <p:nvPr/>
        </p:nvSpPr>
        <p:spPr>
          <a:xfrm>
            <a:off x="714375" y="1190625"/>
            <a:ext cx="5238750" cy="221599"/>
          </a:xfrm>
          <a:prstGeom prst="rect">
            <a:avLst/>
          </a:prstGeom>
          <a:noFill/>
          <a:ln/>
        </p:spPr>
        <p:txBody>
          <a:bodyPr wrap="square" rtlCol="0" anchor="ctr"/>
          <a:lstStyle/>
          <a:p>
            <a:pPr algn="l" indent="0" marL="0">
              <a:buNone/>
            </a:pPr>
            <a:r>
              <a:rPr lang="en-US" sz="1372" b="1" dirty="0">
                <a:solidFill>
                  <a:srgbClr val="000000"/>
                </a:solidFill>
                <a:latin typeface="OpenSans-Bold" pitchFamily="34" charset="0"/>
                <a:ea typeface="OpenSans-Bold" pitchFamily="34" charset="-122"/>
                <a:cs typeface="OpenSans-Bold" pitchFamily="34" charset="-120"/>
              </a:rPr>
              <a:t>What is On-Page SEO?</a:t>
            </a:r>
            <a:endParaRPr lang="en-US" sz="1372" dirty="0"/>
          </a:p>
        </p:txBody>
      </p:sp>
      <p:sp>
        <p:nvSpPr>
          <p:cNvPr id="5" name="Paragraph 1"/>
          <p:cNvSpPr/>
          <p:nvPr/>
        </p:nvSpPr>
        <p:spPr>
          <a:xfrm>
            <a:off x="714375" y="1571625"/>
            <a:ext cx="5238750" cy="546211"/>
          </a:xfrm>
          <a:prstGeom prst="rect">
            <a:avLst/>
          </a:prstGeom>
          <a:noFill/>
          <a:ln/>
        </p:spPr>
        <p:txBody>
          <a:bodyPr wrap="square" rtlCol="0" anchor="ctr"/>
          <a:lstStyle/>
          <a:p>
            <a:pPr algn="l" indent="0" marL="0">
              <a:buNone/>
            </a:pPr>
            <a:r>
              <a:rPr lang="en-US" sz="1128" dirty="0">
                <a:solidFill>
                  <a:srgbClr val="000000"/>
                </a:solidFill>
                <a:latin typeface="OpenSans-Regular" pitchFamily="34" charset="0"/>
                <a:ea typeface="OpenSans-Regular" pitchFamily="34" charset="-122"/>
                <a:cs typeface="OpenSans-Regular" pitchFamily="34" charset="-120"/>
              </a:rPr>
              <a:t>On-page SEO refers to the practice of optimizing individual webpages to improve search engine rankings and drive organic traffic. This involves optimizing content, HTML elements, and site architecture.</a:t>
            </a:r>
            <a:endParaRPr lang="en-US" sz="1128" dirty="0"/>
          </a:p>
        </p:txBody>
      </p:sp>
      <p:sp>
        <p:nvSpPr>
          <p:cNvPr id="6" name="Subtitle 2"/>
          <p:cNvSpPr/>
          <p:nvPr/>
        </p:nvSpPr>
        <p:spPr>
          <a:xfrm>
            <a:off x="714375" y="2524125"/>
            <a:ext cx="5238750" cy="221599"/>
          </a:xfrm>
          <a:prstGeom prst="rect">
            <a:avLst/>
          </a:prstGeom>
          <a:noFill/>
          <a:ln/>
        </p:spPr>
        <p:txBody>
          <a:bodyPr wrap="square" rtlCol="0" anchor="ctr"/>
          <a:lstStyle/>
          <a:p>
            <a:pPr algn="l" indent="0" marL="0">
              <a:buNone/>
            </a:pPr>
            <a:r>
              <a:rPr lang="en-US" sz="1372" b="1" dirty="0">
                <a:solidFill>
                  <a:srgbClr val="000000"/>
                </a:solidFill>
                <a:latin typeface="OpenSans-Bold" pitchFamily="34" charset="0"/>
                <a:ea typeface="OpenSans-Bold" pitchFamily="34" charset="-122"/>
                <a:cs typeface="OpenSans-Bold" pitchFamily="34" charset="-120"/>
              </a:rPr>
              <a:t>Why is On-Page SEO Important?</a:t>
            </a:r>
            <a:endParaRPr lang="en-US" sz="1372" dirty="0"/>
          </a:p>
        </p:txBody>
      </p:sp>
      <p:sp>
        <p:nvSpPr>
          <p:cNvPr id="7" name="Paragraph 2"/>
          <p:cNvSpPr/>
          <p:nvPr/>
        </p:nvSpPr>
        <p:spPr>
          <a:xfrm>
            <a:off x="714375" y="2905125"/>
            <a:ext cx="5238750" cy="728281"/>
          </a:xfrm>
          <a:prstGeom prst="rect">
            <a:avLst/>
          </a:prstGeom>
          <a:noFill/>
          <a:ln/>
        </p:spPr>
        <p:txBody>
          <a:bodyPr wrap="square" rtlCol="0" anchor="ctr"/>
          <a:lstStyle/>
          <a:p>
            <a:pPr algn="l" indent="0" marL="0">
              <a:buNone/>
            </a:pPr>
            <a:r>
              <a:rPr lang="en-US" sz="1128" dirty="0">
                <a:solidFill>
                  <a:srgbClr val="000000"/>
                </a:solidFill>
                <a:latin typeface="OpenSans-Regular" pitchFamily="34" charset="0"/>
                <a:ea typeface="OpenSans-Regular" pitchFamily="34" charset="-122"/>
                <a:cs typeface="OpenSans-Regular" pitchFamily="34" charset="-120"/>
              </a:rPr>
              <a:t>On-page SEO helps search engines understand your content, improves user experience, and boosts ranking potential. Websites with proper on-page SEO tend to have higher visibility in search results.</a:t>
            </a:r>
            <a:endParaRPr lang="en-US" sz="1128" dirty="0"/>
          </a:p>
        </p:txBody>
      </p:sp>
      <p:sp>
        <p:nvSpPr>
          <p:cNvPr id="8" name="Subtitle 3"/>
          <p:cNvSpPr/>
          <p:nvPr/>
        </p:nvSpPr>
        <p:spPr>
          <a:xfrm>
            <a:off x="714375" y="3619500"/>
            <a:ext cx="5238750" cy="221599"/>
          </a:xfrm>
          <a:prstGeom prst="rect">
            <a:avLst/>
          </a:prstGeom>
          <a:noFill/>
          <a:ln/>
        </p:spPr>
        <p:txBody>
          <a:bodyPr wrap="square" rtlCol="0" anchor="ctr"/>
          <a:lstStyle/>
          <a:p>
            <a:pPr algn="l" indent="0" marL="0">
              <a:buNone/>
            </a:pPr>
            <a:r>
              <a:rPr lang="en-US" sz="1372" b="1" dirty="0">
                <a:solidFill>
                  <a:srgbClr val="000000"/>
                </a:solidFill>
                <a:latin typeface="OpenSans-Bold" pitchFamily="34" charset="0"/>
                <a:ea typeface="OpenSans-Bold" pitchFamily="34" charset="-122"/>
                <a:cs typeface="OpenSans-Bold" pitchFamily="34" charset="-120"/>
              </a:rPr>
              <a:t>Key Focus Areas</a:t>
            </a:r>
            <a:endParaRPr lang="en-US" sz="1372" dirty="0"/>
          </a:p>
        </p:txBody>
      </p:sp>
      <p:sp>
        <p:nvSpPr>
          <p:cNvPr id="9" name="Paragraph 3"/>
          <p:cNvSpPr/>
          <p:nvPr/>
        </p:nvSpPr>
        <p:spPr>
          <a:xfrm>
            <a:off x="714375" y="4000500"/>
            <a:ext cx="5238750" cy="546211"/>
          </a:xfrm>
          <a:prstGeom prst="rect">
            <a:avLst/>
          </a:prstGeom>
          <a:noFill/>
          <a:ln/>
        </p:spPr>
        <p:txBody>
          <a:bodyPr wrap="square" rtlCol="0" anchor="ctr"/>
          <a:lstStyle/>
          <a:p>
            <a:pPr algn="l" indent="0" marL="0">
              <a:buNone/>
            </a:pPr>
            <a:r>
              <a:rPr lang="en-US" sz="1128" dirty="0">
                <a:solidFill>
                  <a:srgbClr val="000000"/>
                </a:solidFill>
                <a:latin typeface="OpenSans-Regular" pitchFamily="34" charset="0"/>
                <a:ea typeface="OpenSans-Regular" pitchFamily="34" charset="-122"/>
                <a:cs typeface="OpenSans-Regular" pitchFamily="34" charset="-120"/>
              </a:rPr>
              <a:t>On-page SEO includes keyword optimization, content quality, technical SEO, image optimization, linking strategy, and user experience.</a:t>
            </a:r>
            <a:endParaRPr lang="en-US" sz="1128" dirty="0"/>
          </a:p>
        </p:txBody>
      </p:sp>
      <p:pic>
        <p:nvPicPr>
          <p:cNvPr id="10" name="Image" descr="preencoded.png">    </p:cNvPr>
          <p:cNvPicPr>
            <a:picLocks noChangeAspect="1"/>
          </p:cNvPicPr>
          <p:nvPr/>
        </p:nvPicPr>
        <p:blipFill>
          <a:blip r:embed="rId1"/>
          <a:stretch>
            <a:fillRect/>
          </a:stretch>
        </p:blipFill>
        <p:spPr>
          <a:xfrm>
            <a:off x="6238875" y="1333500"/>
            <a:ext cx="2466594" cy="2466594"/>
          </a:xfrm>
          <a:prstGeom prst="rect">
            <a:avLst/>
          </a:prstGeom>
        </p:spPr>
      </p:pic>
      <p:sp>
        <p:nvSpPr>
          <p:cNvPr id="11" name="StaticPath"/>
          <p:cNvSpPr/>
          <p:nvPr/>
        </p:nvSpPr>
        <p:spPr>
          <a:xfrm>
            <a:off x="-1309687" y="3810000"/>
            <a:ext cx="1737360" cy="1737360"/>
          </a:xfrm>
          <a:prstGeom prst="ellipse">
            <a:avLst/>
          </a:prstGeom>
          <a:solidFill>
            <a:srgbClr val="000000">
              <a:alpha val="0"/>
            </a:srgbClr>
          </a:solidFill>
          <a:ln w="211667">
            <a:solidFill>
              <a:srgbClr val="FF9800"/>
            </a:solidFill>
            <a:prstDash val="solid"/>
          </a:ln>
        </p:spPr>
      </p:sp>
      <p:sp>
        <p:nvSpPr>
          <p:cNvPr id="12" name="StaticPath"/>
          <p:cNvSpPr/>
          <p:nvPr/>
        </p:nvSpPr>
        <p:spPr>
          <a:xfrm>
            <a:off x="285750" y="204788"/>
            <a:ext cx="482918" cy="482917"/>
          </a:xfrm>
          <a:prstGeom prst="ellipse">
            <a:avLst/>
          </a:prstGeom>
          <a:solidFill>
            <a:srgbClr val="000000"/>
          </a:solidFill>
          <a:ln/>
        </p:spPr>
      </p:sp>
      <p:sp>
        <p:nvSpPr>
          <p:cNvPr id="13" name="StaticText"/>
          <p:cNvSpPr/>
          <p:nvPr/>
        </p:nvSpPr>
        <p:spPr>
          <a:xfrm>
            <a:off x="4582287" y="4623006"/>
            <a:ext cx="2323338" cy="412194"/>
          </a:xfrm>
          <a:prstGeom prst="rect">
            <a:avLst/>
          </a:prstGeom>
          <a:noFill/>
          <a:ln/>
        </p:spPr>
        <p:txBody>
          <a:bodyPr wrap="square" rtlCol="0" anchor="ctr"/>
          <a:lstStyle/>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Created by: Rana Hassan</a:t>
            </a:r>
            <a:endParaRPr lang="en-US" sz="1182" dirty="0"/>
          </a:p>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https://ranahassan7755.com/</a:t>
            </a:r>
            <a:endParaRPr lang="en-US" sz="1182"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StaticPath"/>
          <p:cNvSpPr/>
          <p:nvPr/>
        </p:nvSpPr>
        <p:spPr>
          <a:xfrm>
            <a:off x="3852767" y="169640"/>
            <a:ext cx="3157538" cy="3157538"/>
          </a:xfrm>
          <a:prstGeom prst="ellipse">
            <a:avLst/>
          </a:prstGeom>
          <a:solidFill>
            <a:srgbClr val="000000">
              <a:alpha val="4000"/>
            </a:srgbClr>
          </a:solidFill>
          <a:ln/>
        </p:spPr>
      </p:sp>
      <p:sp>
        <p:nvSpPr>
          <p:cNvPr id="3" name="StaticPath"/>
          <p:cNvSpPr/>
          <p:nvPr/>
        </p:nvSpPr>
        <p:spPr>
          <a:xfrm>
            <a:off x="3906869" y="-1913049"/>
            <a:ext cx="2428875" cy="2428875"/>
          </a:xfrm>
          <a:prstGeom prst="ellipse">
            <a:avLst/>
          </a:prstGeom>
          <a:solidFill>
            <a:srgbClr val="000000">
              <a:alpha val="0"/>
            </a:srgbClr>
          </a:solidFill>
          <a:ln w="423333">
            <a:solidFill>
              <a:srgbClr val="FF9800"/>
            </a:solidFill>
            <a:prstDash val="solid"/>
          </a:ln>
        </p:spPr>
      </p:sp>
      <p:sp>
        <p:nvSpPr>
          <p:cNvPr id="4" name="Title"/>
          <p:cNvSpPr/>
          <p:nvPr/>
        </p:nvSpPr>
        <p:spPr>
          <a:xfrm>
            <a:off x="4304062" y="1697879"/>
            <a:ext cx="2302794" cy="713930"/>
          </a:xfrm>
          <a:prstGeom prst="rect">
            <a:avLst/>
          </a:prstGeom>
          <a:noFill/>
          <a:ln/>
        </p:spPr>
        <p:txBody>
          <a:bodyPr wrap="square" rtlCol="0" anchor="ctr"/>
          <a:lstStyle/>
          <a:p>
            <a:pPr algn="ctr" indent="0" marL="0">
              <a:buNone/>
            </a:pPr>
            <a:r>
              <a:rPr lang="en-US" sz="2380" b="1" dirty="0">
                <a:solidFill>
                  <a:srgbClr val="333333"/>
                </a:solidFill>
                <a:latin typeface="OpenSans-Bold" pitchFamily="34" charset="0"/>
                <a:ea typeface="OpenSans-Bold" pitchFamily="34" charset="-122"/>
                <a:cs typeface="OpenSans-Bold" pitchFamily="34" charset="-120"/>
              </a:rPr>
              <a:t>Key Elements of On-Page SEO</a:t>
            </a:r>
            <a:endParaRPr lang="en-US" sz="2380" dirty="0"/>
          </a:p>
        </p:txBody>
      </p:sp>
      <p:sp>
        <p:nvSpPr>
          <p:cNvPr id="5" name="Bullet circle 1"/>
          <p:cNvSpPr/>
          <p:nvPr/>
        </p:nvSpPr>
        <p:spPr>
          <a:xfrm>
            <a:off x="347662" y="857250"/>
            <a:ext cx="474345" cy="474345"/>
          </a:xfrm>
          <a:prstGeom prst="ellipse">
            <a:avLst/>
          </a:prstGeom>
          <a:solidFill>
            <a:srgbClr val="FF9800"/>
          </a:solidFill>
          <a:ln/>
        </p:spPr>
      </p:sp>
      <p:sp>
        <p:nvSpPr>
          <p:cNvPr id="6" name="Bullet index 1"/>
          <p:cNvSpPr/>
          <p:nvPr/>
        </p:nvSpPr>
        <p:spPr>
          <a:xfrm>
            <a:off x="879634" y="966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01</a:t>
            </a:r>
            <a:endParaRPr lang="en-US" sz="1493" dirty="0"/>
          </a:p>
        </p:txBody>
      </p:sp>
      <p:sp>
        <p:nvSpPr>
          <p:cNvPr id="7" name="Bullet text 1"/>
          <p:cNvSpPr/>
          <p:nvPr/>
        </p:nvSpPr>
        <p:spPr>
          <a:xfrm>
            <a:off x="1388221" y="966788"/>
            <a:ext cx="2525268" cy="251498"/>
          </a:xfrm>
          <a:prstGeom prst="rect">
            <a:avLst/>
          </a:prstGeom>
          <a:noFill/>
          <a:ln/>
        </p:spPr>
        <p:txBody>
          <a:bodyPr wrap="square" rtlCol="0" anchor="ctr"/>
          <a:lstStyle/>
          <a:p>
            <a:pPr algn="l" indent="0" marL="0">
              <a:buNone/>
            </a:pPr>
            <a:r>
              <a:rPr lang="en-US" sz="974" dirty="0">
                <a:solidFill>
                  <a:srgbClr val="333333"/>
                </a:solidFill>
                <a:latin typeface="OpenSans-Regular" pitchFamily="34" charset="0"/>
                <a:ea typeface="OpenSans-Regular" pitchFamily="34" charset="-122"/>
                <a:cs typeface="OpenSans-Regular" pitchFamily="34" charset="-120"/>
              </a:rPr>
              <a:t>📌 Keyword Optimization - Use target keywords naturally</a:t>
            </a:r>
            <a:endParaRPr lang="en-US" sz="974" dirty="0"/>
          </a:p>
        </p:txBody>
      </p:sp>
      <p:sp>
        <p:nvSpPr>
          <p:cNvPr id="8" name="Bullet circle 2"/>
          <p:cNvSpPr/>
          <p:nvPr/>
        </p:nvSpPr>
        <p:spPr>
          <a:xfrm>
            <a:off x="347662" y="1619250"/>
            <a:ext cx="474345" cy="474345"/>
          </a:xfrm>
          <a:prstGeom prst="ellipse">
            <a:avLst/>
          </a:prstGeom>
          <a:solidFill>
            <a:srgbClr val="FF9800"/>
          </a:solidFill>
          <a:ln/>
        </p:spPr>
      </p:sp>
      <p:sp>
        <p:nvSpPr>
          <p:cNvPr id="9" name="Bullet index 2"/>
          <p:cNvSpPr/>
          <p:nvPr/>
        </p:nvSpPr>
        <p:spPr>
          <a:xfrm>
            <a:off x="879634" y="1728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02</a:t>
            </a:r>
            <a:endParaRPr lang="en-US" sz="1493" dirty="0"/>
          </a:p>
        </p:txBody>
      </p:sp>
      <p:sp>
        <p:nvSpPr>
          <p:cNvPr id="10" name="Bullet text 2"/>
          <p:cNvSpPr/>
          <p:nvPr/>
        </p:nvSpPr>
        <p:spPr>
          <a:xfrm>
            <a:off x="1388221" y="1728788"/>
            <a:ext cx="2525268" cy="251498"/>
          </a:xfrm>
          <a:prstGeom prst="rect">
            <a:avLst/>
          </a:prstGeom>
          <a:noFill/>
          <a:ln/>
        </p:spPr>
        <p:txBody>
          <a:bodyPr wrap="square" rtlCol="0" anchor="ctr"/>
          <a:lstStyle/>
          <a:p>
            <a:pPr algn="l" indent="0" marL="0">
              <a:buNone/>
            </a:pPr>
            <a:r>
              <a:rPr lang="en-US" sz="974" dirty="0">
                <a:solidFill>
                  <a:srgbClr val="333333"/>
                </a:solidFill>
                <a:latin typeface="OpenSans-Regular" pitchFamily="34" charset="0"/>
                <a:ea typeface="OpenSans-Regular" pitchFamily="34" charset="-122"/>
                <a:cs typeface="OpenSans-Regular" pitchFamily="34" charset="-120"/>
              </a:rPr>
              <a:t>📝 Content Quality - Write high-quality, engaging content</a:t>
            </a:r>
            <a:endParaRPr lang="en-US" sz="974" dirty="0"/>
          </a:p>
        </p:txBody>
      </p:sp>
      <p:sp>
        <p:nvSpPr>
          <p:cNvPr id="11" name="Bullet circle 3"/>
          <p:cNvSpPr/>
          <p:nvPr/>
        </p:nvSpPr>
        <p:spPr>
          <a:xfrm>
            <a:off x="347662" y="2381250"/>
            <a:ext cx="474345" cy="474345"/>
          </a:xfrm>
          <a:prstGeom prst="ellipse">
            <a:avLst/>
          </a:prstGeom>
          <a:solidFill>
            <a:srgbClr val="FF9800"/>
          </a:solidFill>
          <a:ln/>
        </p:spPr>
      </p:sp>
      <p:sp>
        <p:nvSpPr>
          <p:cNvPr id="12" name="Bullet index 3"/>
          <p:cNvSpPr/>
          <p:nvPr/>
        </p:nvSpPr>
        <p:spPr>
          <a:xfrm>
            <a:off x="879634" y="2490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03</a:t>
            </a:r>
            <a:endParaRPr lang="en-US" sz="1493" dirty="0"/>
          </a:p>
        </p:txBody>
      </p:sp>
      <p:sp>
        <p:nvSpPr>
          <p:cNvPr id="13" name="Bullet text 3"/>
          <p:cNvSpPr/>
          <p:nvPr/>
        </p:nvSpPr>
        <p:spPr>
          <a:xfrm>
            <a:off x="1388221" y="2490788"/>
            <a:ext cx="2525268" cy="251498"/>
          </a:xfrm>
          <a:prstGeom prst="rect">
            <a:avLst/>
          </a:prstGeom>
          <a:noFill/>
          <a:ln/>
        </p:spPr>
        <p:txBody>
          <a:bodyPr wrap="square" rtlCol="0" anchor="ctr"/>
          <a:lstStyle/>
          <a:p>
            <a:pPr algn="l" indent="0" marL="0">
              <a:buNone/>
            </a:pPr>
            <a:r>
              <a:rPr lang="en-US" sz="974" dirty="0">
                <a:solidFill>
                  <a:srgbClr val="333333"/>
                </a:solidFill>
                <a:latin typeface="OpenSans-Regular" pitchFamily="34" charset="0"/>
                <a:ea typeface="OpenSans-Regular" pitchFamily="34" charset="-122"/>
                <a:cs typeface="OpenSans-Regular" pitchFamily="34" charset="-120"/>
              </a:rPr>
              <a:t>🌐 Technical SEO - Optimize URLs, improve page speed, use a CDN</a:t>
            </a:r>
            <a:endParaRPr lang="en-US" sz="974" dirty="0"/>
          </a:p>
        </p:txBody>
      </p:sp>
      <p:sp>
        <p:nvSpPr>
          <p:cNvPr id="14" name="Bullet circle 4"/>
          <p:cNvSpPr/>
          <p:nvPr/>
        </p:nvSpPr>
        <p:spPr>
          <a:xfrm>
            <a:off x="347662" y="3143250"/>
            <a:ext cx="474345" cy="474345"/>
          </a:xfrm>
          <a:prstGeom prst="ellipse">
            <a:avLst/>
          </a:prstGeom>
          <a:solidFill>
            <a:srgbClr val="FF9800"/>
          </a:solidFill>
          <a:ln/>
        </p:spPr>
      </p:sp>
      <p:sp>
        <p:nvSpPr>
          <p:cNvPr id="15" name="Bullet index 4"/>
          <p:cNvSpPr/>
          <p:nvPr/>
        </p:nvSpPr>
        <p:spPr>
          <a:xfrm>
            <a:off x="879634" y="3252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04</a:t>
            </a:r>
            <a:endParaRPr lang="en-US" sz="1493" dirty="0"/>
          </a:p>
        </p:txBody>
      </p:sp>
      <p:sp>
        <p:nvSpPr>
          <p:cNvPr id="16" name="Bullet text 4"/>
          <p:cNvSpPr/>
          <p:nvPr/>
        </p:nvSpPr>
        <p:spPr>
          <a:xfrm>
            <a:off x="1388221" y="3252788"/>
            <a:ext cx="2525268" cy="251498"/>
          </a:xfrm>
          <a:prstGeom prst="rect">
            <a:avLst/>
          </a:prstGeom>
          <a:noFill/>
          <a:ln/>
        </p:spPr>
        <p:txBody>
          <a:bodyPr wrap="square" rtlCol="0" anchor="ctr"/>
          <a:lstStyle/>
          <a:p>
            <a:pPr algn="l" indent="0" marL="0">
              <a:buNone/>
            </a:pPr>
            <a:r>
              <a:rPr lang="en-US" sz="974" dirty="0">
                <a:solidFill>
                  <a:srgbClr val="333333"/>
                </a:solidFill>
                <a:latin typeface="OpenSans-Regular" pitchFamily="34" charset="0"/>
                <a:ea typeface="OpenSans-Regular" pitchFamily="34" charset="-122"/>
                <a:cs typeface="OpenSans-Regular" pitchFamily="34" charset="-120"/>
              </a:rPr>
              <a:t>🖼 Image Optimization - Compress images, use WebP format, add alt text</a:t>
            </a:r>
            <a:endParaRPr lang="en-US" sz="974" dirty="0"/>
          </a:p>
        </p:txBody>
      </p:sp>
      <p:sp>
        <p:nvSpPr>
          <p:cNvPr id="17" name="Bullet circle 5"/>
          <p:cNvSpPr/>
          <p:nvPr/>
        </p:nvSpPr>
        <p:spPr>
          <a:xfrm>
            <a:off x="347662" y="3905250"/>
            <a:ext cx="474345" cy="474345"/>
          </a:xfrm>
          <a:prstGeom prst="ellipse">
            <a:avLst/>
          </a:prstGeom>
          <a:solidFill>
            <a:srgbClr val="FF9800"/>
          </a:solidFill>
          <a:ln/>
        </p:spPr>
      </p:sp>
      <p:sp>
        <p:nvSpPr>
          <p:cNvPr id="18" name="Bullet index 5"/>
          <p:cNvSpPr/>
          <p:nvPr/>
        </p:nvSpPr>
        <p:spPr>
          <a:xfrm>
            <a:off x="879634" y="4014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05</a:t>
            </a:r>
            <a:endParaRPr lang="en-US" sz="1493" dirty="0"/>
          </a:p>
        </p:txBody>
      </p:sp>
      <p:sp>
        <p:nvSpPr>
          <p:cNvPr id="19" name="Bullet text 5"/>
          <p:cNvSpPr/>
          <p:nvPr/>
        </p:nvSpPr>
        <p:spPr>
          <a:xfrm>
            <a:off x="1388221" y="4014788"/>
            <a:ext cx="2525268" cy="251498"/>
          </a:xfrm>
          <a:prstGeom prst="rect">
            <a:avLst/>
          </a:prstGeom>
          <a:noFill/>
          <a:ln/>
        </p:spPr>
        <p:txBody>
          <a:bodyPr wrap="square" rtlCol="0" anchor="ctr"/>
          <a:lstStyle/>
          <a:p>
            <a:pPr algn="l" indent="0" marL="0">
              <a:buNone/>
            </a:pPr>
            <a:r>
              <a:rPr lang="en-US" sz="974" dirty="0">
                <a:solidFill>
                  <a:srgbClr val="333333"/>
                </a:solidFill>
                <a:latin typeface="OpenSans-Regular" pitchFamily="34" charset="0"/>
                <a:ea typeface="OpenSans-Regular" pitchFamily="34" charset="-122"/>
                <a:cs typeface="OpenSans-Regular" pitchFamily="34" charset="-120"/>
              </a:rPr>
              <a:t>🔗 Linking Strategy - Implement internal and external links properly</a:t>
            </a:r>
            <a:endParaRPr lang="en-US" sz="974" dirty="0"/>
          </a:p>
        </p:txBody>
      </p:sp>
      <p:pic>
        <p:nvPicPr>
          <p:cNvPr id="20" name="Image" descr="preencoded.png">    </p:cNvPr>
          <p:cNvPicPr>
            <a:picLocks noChangeAspect="1"/>
          </p:cNvPicPr>
          <p:nvPr/>
        </p:nvPicPr>
        <p:blipFill>
          <a:blip r:embed="rId1"/>
          <a:stretch>
            <a:fillRect/>
          </a:stretch>
        </p:blipFill>
        <p:spPr>
          <a:xfrm>
            <a:off x="6569916" y="2586085"/>
            <a:ext cx="2381250" cy="2381250"/>
          </a:xfrm>
          <a:prstGeom prst="rect">
            <a:avLst/>
          </a:prstGeom>
        </p:spPr>
      </p:pic>
      <p:sp>
        <p:nvSpPr>
          <p:cNvPr id="21" name="StaticText"/>
          <p:cNvSpPr/>
          <p:nvPr/>
        </p:nvSpPr>
        <p:spPr>
          <a:xfrm>
            <a:off x="3852767" y="4589193"/>
            <a:ext cx="2323338" cy="412194"/>
          </a:xfrm>
          <a:prstGeom prst="rect">
            <a:avLst/>
          </a:prstGeom>
          <a:noFill/>
          <a:ln/>
        </p:spPr>
        <p:txBody>
          <a:bodyPr wrap="square" rtlCol="0" anchor="ctr"/>
          <a:lstStyle/>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Created by: Rana Hassan</a:t>
            </a:r>
            <a:endParaRPr lang="en-US" sz="1182" dirty="0"/>
          </a:p>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https://ranahassan7755.com/</a:t>
            </a:r>
            <a:endParaRPr lang="en-US" sz="1182"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StaticPath"/>
          <p:cNvSpPr/>
          <p:nvPr/>
        </p:nvSpPr>
        <p:spPr>
          <a:xfrm>
            <a:off x="3852767" y="169640"/>
            <a:ext cx="3157538" cy="3157538"/>
          </a:xfrm>
          <a:prstGeom prst="ellipse">
            <a:avLst/>
          </a:prstGeom>
          <a:solidFill>
            <a:srgbClr val="000000">
              <a:alpha val="4000"/>
            </a:srgbClr>
          </a:solidFill>
          <a:ln/>
        </p:spPr>
      </p:sp>
      <p:sp>
        <p:nvSpPr>
          <p:cNvPr id="3" name="StaticPath"/>
          <p:cNvSpPr/>
          <p:nvPr/>
        </p:nvSpPr>
        <p:spPr>
          <a:xfrm>
            <a:off x="3906869" y="-1913049"/>
            <a:ext cx="2428875" cy="2428875"/>
          </a:xfrm>
          <a:prstGeom prst="ellipse">
            <a:avLst/>
          </a:prstGeom>
          <a:solidFill>
            <a:srgbClr val="000000">
              <a:alpha val="0"/>
            </a:srgbClr>
          </a:solidFill>
          <a:ln w="423333">
            <a:solidFill>
              <a:srgbClr val="FF9800"/>
            </a:solidFill>
            <a:prstDash val="solid"/>
          </a:ln>
        </p:spPr>
      </p:sp>
      <p:sp>
        <p:nvSpPr>
          <p:cNvPr id="4" name="Title"/>
          <p:cNvSpPr/>
          <p:nvPr/>
        </p:nvSpPr>
        <p:spPr>
          <a:xfrm>
            <a:off x="4304062" y="1697879"/>
            <a:ext cx="2302794" cy="1024101"/>
          </a:xfrm>
          <a:prstGeom prst="rect">
            <a:avLst/>
          </a:prstGeom>
          <a:noFill/>
          <a:ln/>
        </p:spPr>
        <p:txBody>
          <a:bodyPr wrap="square" rtlCol="0" anchor="ctr"/>
          <a:lstStyle/>
          <a:p>
            <a:pPr algn="ctr" indent="0" marL="0">
              <a:buNone/>
            </a:pPr>
            <a:r>
              <a:rPr lang="en-US" sz="2222" b="1" dirty="0">
                <a:solidFill>
                  <a:srgbClr val="333333"/>
                </a:solidFill>
                <a:latin typeface="OpenSans-Bold" pitchFamily="34" charset="0"/>
                <a:ea typeface="OpenSans-Bold" pitchFamily="34" charset="-122"/>
                <a:cs typeface="OpenSans-Bold" pitchFamily="34" charset="-120"/>
              </a:rPr>
              <a:t>Advanced On-Page SEO Techniques</a:t>
            </a:r>
            <a:endParaRPr lang="en-US" sz="2222" dirty="0"/>
          </a:p>
        </p:txBody>
      </p:sp>
      <p:sp>
        <p:nvSpPr>
          <p:cNvPr id="5" name="Bullet circle 1"/>
          <p:cNvSpPr/>
          <p:nvPr/>
        </p:nvSpPr>
        <p:spPr>
          <a:xfrm>
            <a:off x="347662" y="857250"/>
            <a:ext cx="474345" cy="474345"/>
          </a:xfrm>
          <a:prstGeom prst="ellipse">
            <a:avLst/>
          </a:prstGeom>
          <a:solidFill>
            <a:srgbClr val="FF9800"/>
          </a:solidFill>
          <a:ln/>
        </p:spPr>
      </p:sp>
      <p:sp>
        <p:nvSpPr>
          <p:cNvPr id="6" name="Bullet index 1"/>
          <p:cNvSpPr/>
          <p:nvPr/>
        </p:nvSpPr>
        <p:spPr>
          <a:xfrm>
            <a:off x="879634" y="966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01</a:t>
            </a:r>
            <a:endParaRPr lang="en-US" sz="1493" dirty="0"/>
          </a:p>
        </p:txBody>
      </p:sp>
      <p:sp>
        <p:nvSpPr>
          <p:cNvPr id="7" name="Bullet text 1"/>
          <p:cNvSpPr/>
          <p:nvPr/>
        </p:nvSpPr>
        <p:spPr>
          <a:xfrm>
            <a:off x="1388221" y="966788"/>
            <a:ext cx="2525268" cy="243992"/>
          </a:xfrm>
          <a:prstGeom prst="rect">
            <a:avLst/>
          </a:prstGeom>
          <a:noFill/>
          <a:ln/>
        </p:spPr>
        <p:txBody>
          <a:bodyPr wrap="square" rtlCol="0" anchor="ctr"/>
          <a:lstStyle/>
          <a:p>
            <a:pPr algn="l" indent="0" marL="0">
              <a:buNone/>
            </a:pPr>
            <a:r>
              <a:rPr lang="en-US" sz="944" dirty="0">
                <a:solidFill>
                  <a:srgbClr val="333333"/>
                </a:solidFill>
                <a:latin typeface="OpenSans-Regular" pitchFamily="34" charset="0"/>
                <a:ea typeface="OpenSans-Regular" pitchFamily="34" charset="-122"/>
                <a:cs typeface="OpenSans-Regular" pitchFamily="34" charset="-120"/>
              </a:rPr>
              <a:t>📱 Mobile-Friendliness - Ensure responsive design and usability</a:t>
            </a:r>
            <a:endParaRPr lang="en-US" sz="944" dirty="0"/>
          </a:p>
        </p:txBody>
      </p:sp>
      <p:sp>
        <p:nvSpPr>
          <p:cNvPr id="8" name="Bullet circle 2"/>
          <p:cNvSpPr/>
          <p:nvPr/>
        </p:nvSpPr>
        <p:spPr>
          <a:xfrm>
            <a:off x="347662" y="1619250"/>
            <a:ext cx="474345" cy="474345"/>
          </a:xfrm>
          <a:prstGeom prst="ellipse">
            <a:avLst/>
          </a:prstGeom>
          <a:solidFill>
            <a:srgbClr val="FF9800"/>
          </a:solidFill>
          <a:ln/>
        </p:spPr>
      </p:sp>
      <p:sp>
        <p:nvSpPr>
          <p:cNvPr id="9" name="Bullet index 2"/>
          <p:cNvSpPr/>
          <p:nvPr/>
        </p:nvSpPr>
        <p:spPr>
          <a:xfrm>
            <a:off x="879634" y="1728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02</a:t>
            </a:r>
            <a:endParaRPr lang="en-US" sz="1493" dirty="0"/>
          </a:p>
        </p:txBody>
      </p:sp>
      <p:sp>
        <p:nvSpPr>
          <p:cNvPr id="10" name="Bullet text 2"/>
          <p:cNvSpPr/>
          <p:nvPr/>
        </p:nvSpPr>
        <p:spPr>
          <a:xfrm>
            <a:off x="1388221" y="1728788"/>
            <a:ext cx="2525268" cy="243992"/>
          </a:xfrm>
          <a:prstGeom prst="rect">
            <a:avLst/>
          </a:prstGeom>
          <a:noFill/>
          <a:ln/>
        </p:spPr>
        <p:txBody>
          <a:bodyPr wrap="square" rtlCol="0" anchor="ctr"/>
          <a:lstStyle/>
          <a:p>
            <a:pPr algn="l" indent="0" marL="0">
              <a:buNone/>
            </a:pPr>
            <a:r>
              <a:rPr lang="en-US" sz="944" dirty="0">
                <a:solidFill>
                  <a:srgbClr val="333333"/>
                </a:solidFill>
                <a:latin typeface="OpenSans-Regular" pitchFamily="34" charset="0"/>
                <a:ea typeface="OpenSans-Regular" pitchFamily="34" charset="-122"/>
                <a:cs typeface="OpenSans-Regular" pitchFamily="34" charset="-120"/>
              </a:rPr>
              <a:t>⚡ Page Speed Optimization - Improve Core Web Vitals (LCP, FID, CLS)</a:t>
            </a:r>
            <a:endParaRPr lang="en-US" sz="944" dirty="0"/>
          </a:p>
        </p:txBody>
      </p:sp>
      <p:sp>
        <p:nvSpPr>
          <p:cNvPr id="11" name="Bullet circle 3"/>
          <p:cNvSpPr/>
          <p:nvPr/>
        </p:nvSpPr>
        <p:spPr>
          <a:xfrm>
            <a:off x="347662" y="2381250"/>
            <a:ext cx="474345" cy="474345"/>
          </a:xfrm>
          <a:prstGeom prst="ellipse">
            <a:avLst/>
          </a:prstGeom>
          <a:solidFill>
            <a:srgbClr val="FF9800"/>
          </a:solidFill>
          <a:ln/>
        </p:spPr>
      </p:sp>
      <p:sp>
        <p:nvSpPr>
          <p:cNvPr id="12" name="Bullet index 3"/>
          <p:cNvSpPr/>
          <p:nvPr/>
        </p:nvSpPr>
        <p:spPr>
          <a:xfrm>
            <a:off x="879634" y="2490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03</a:t>
            </a:r>
            <a:endParaRPr lang="en-US" sz="1493" dirty="0"/>
          </a:p>
        </p:txBody>
      </p:sp>
      <p:sp>
        <p:nvSpPr>
          <p:cNvPr id="13" name="Bullet text 3"/>
          <p:cNvSpPr/>
          <p:nvPr/>
        </p:nvSpPr>
        <p:spPr>
          <a:xfrm>
            <a:off x="1388221" y="2490788"/>
            <a:ext cx="2525268" cy="243992"/>
          </a:xfrm>
          <a:prstGeom prst="rect">
            <a:avLst/>
          </a:prstGeom>
          <a:noFill/>
          <a:ln/>
        </p:spPr>
        <p:txBody>
          <a:bodyPr wrap="square" rtlCol="0" anchor="ctr"/>
          <a:lstStyle/>
          <a:p>
            <a:pPr algn="l" indent="0" marL="0">
              <a:buNone/>
            </a:pPr>
            <a:r>
              <a:rPr lang="en-US" sz="944" dirty="0">
                <a:solidFill>
                  <a:srgbClr val="333333"/>
                </a:solidFill>
                <a:latin typeface="OpenSans-Regular" pitchFamily="34" charset="0"/>
                <a:ea typeface="OpenSans-Regular" pitchFamily="34" charset="-122"/>
                <a:cs typeface="OpenSans-Regular" pitchFamily="34" charset="-120"/>
              </a:rPr>
              <a:t>🎭 Schema Markup - Use structured data for better search visibility</a:t>
            </a:r>
            <a:endParaRPr lang="en-US" sz="944" dirty="0"/>
          </a:p>
        </p:txBody>
      </p:sp>
      <p:sp>
        <p:nvSpPr>
          <p:cNvPr id="14" name="Bullet circle 4"/>
          <p:cNvSpPr/>
          <p:nvPr/>
        </p:nvSpPr>
        <p:spPr>
          <a:xfrm>
            <a:off x="347662" y="3143250"/>
            <a:ext cx="474345" cy="474345"/>
          </a:xfrm>
          <a:prstGeom prst="ellipse">
            <a:avLst/>
          </a:prstGeom>
          <a:solidFill>
            <a:srgbClr val="FF9800"/>
          </a:solidFill>
          <a:ln/>
        </p:spPr>
      </p:sp>
      <p:sp>
        <p:nvSpPr>
          <p:cNvPr id="15" name="Bullet index 4"/>
          <p:cNvSpPr/>
          <p:nvPr/>
        </p:nvSpPr>
        <p:spPr>
          <a:xfrm>
            <a:off x="879634" y="3252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04</a:t>
            </a:r>
            <a:endParaRPr lang="en-US" sz="1493" dirty="0"/>
          </a:p>
        </p:txBody>
      </p:sp>
      <p:sp>
        <p:nvSpPr>
          <p:cNvPr id="16" name="Bullet text 4"/>
          <p:cNvSpPr/>
          <p:nvPr/>
        </p:nvSpPr>
        <p:spPr>
          <a:xfrm>
            <a:off x="1388221" y="3252788"/>
            <a:ext cx="2525268" cy="243992"/>
          </a:xfrm>
          <a:prstGeom prst="rect">
            <a:avLst/>
          </a:prstGeom>
          <a:noFill/>
          <a:ln/>
        </p:spPr>
        <p:txBody>
          <a:bodyPr wrap="square" rtlCol="0" anchor="ctr"/>
          <a:lstStyle/>
          <a:p>
            <a:pPr algn="l" indent="0" marL="0">
              <a:buNone/>
            </a:pPr>
            <a:r>
              <a:rPr lang="en-US" sz="944" dirty="0">
                <a:solidFill>
                  <a:srgbClr val="333333"/>
                </a:solidFill>
                <a:latin typeface="OpenSans-Regular" pitchFamily="34" charset="0"/>
                <a:ea typeface="OpenSans-Regular" pitchFamily="34" charset="-122"/>
                <a:cs typeface="OpenSans-Regular" pitchFamily="34" charset="-120"/>
              </a:rPr>
              <a:t>👀 User Experience (UX) - Improve site design, reduce bounce rate</a:t>
            </a:r>
            <a:endParaRPr lang="en-US" sz="944" dirty="0"/>
          </a:p>
        </p:txBody>
      </p:sp>
      <p:sp>
        <p:nvSpPr>
          <p:cNvPr id="17" name="Bullet circle 5"/>
          <p:cNvSpPr/>
          <p:nvPr/>
        </p:nvSpPr>
        <p:spPr>
          <a:xfrm>
            <a:off x="347662" y="3905250"/>
            <a:ext cx="474345" cy="474345"/>
          </a:xfrm>
          <a:prstGeom prst="ellipse">
            <a:avLst/>
          </a:prstGeom>
          <a:solidFill>
            <a:srgbClr val="FF9800"/>
          </a:solidFill>
          <a:ln/>
        </p:spPr>
      </p:sp>
      <p:sp>
        <p:nvSpPr>
          <p:cNvPr id="18" name="Bullet index 5"/>
          <p:cNvSpPr/>
          <p:nvPr/>
        </p:nvSpPr>
        <p:spPr>
          <a:xfrm>
            <a:off x="879634" y="4014788"/>
            <a:ext cx="475726" cy="241078"/>
          </a:xfrm>
          <a:prstGeom prst="rect">
            <a:avLst/>
          </a:prstGeom>
          <a:noFill/>
          <a:ln/>
        </p:spPr>
        <p:txBody>
          <a:bodyPr wrap="square" rtlCol="0" anchor="ctr"/>
          <a:lstStyle/>
          <a:p>
            <a:pPr algn="ctr" indent="0" marL="0">
              <a:buNone/>
            </a:pPr>
            <a:r>
              <a:rPr lang="en-US" sz="1493" b="1" dirty="0">
                <a:solidFill>
                  <a:srgbClr val="333333"/>
                </a:solidFill>
                <a:latin typeface="Prompt-Bold" pitchFamily="34" charset="0"/>
                <a:ea typeface="Prompt-Bold" pitchFamily="34" charset="-122"/>
                <a:cs typeface="Prompt-Bold" pitchFamily="34" charset="-120"/>
              </a:rPr>
              <a:t>05</a:t>
            </a:r>
            <a:endParaRPr lang="en-US" sz="1493" dirty="0"/>
          </a:p>
        </p:txBody>
      </p:sp>
      <p:sp>
        <p:nvSpPr>
          <p:cNvPr id="19" name="Bullet text 5"/>
          <p:cNvSpPr/>
          <p:nvPr/>
        </p:nvSpPr>
        <p:spPr>
          <a:xfrm>
            <a:off x="1388221" y="4014788"/>
            <a:ext cx="2525268" cy="243992"/>
          </a:xfrm>
          <a:prstGeom prst="rect">
            <a:avLst/>
          </a:prstGeom>
          <a:noFill/>
          <a:ln/>
        </p:spPr>
        <p:txBody>
          <a:bodyPr wrap="square" rtlCol="0" anchor="ctr"/>
          <a:lstStyle/>
          <a:p>
            <a:pPr algn="l" indent="0" marL="0">
              <a:buNone/>
            </a:pPr>
            <a:r>
              <a:rPr lang="en-US" sz="944" dirty="0">
                <a:solidFill>
                  <a:srgbClr val="333333"/>
                </a:solidFill>
                <a:latin typeface="OpenSans-Regular" pitchFamily="34" charset="0"/>
                <a:ea typeface="OpenSans-Regular" pitchFamily="34" charset="-122"/>
                <a:cs typeface="OpenSans-Regular" pitchFamily="34" charset="-120"/>
              </a:rPr>
              <a:t>🔍 SEO Auditing - Use Google Search Console &amp; Analytics for insights</a:t>
            </a:r>
            <a:endParaRPr lang="en-US" sz="944" dirty="0"/>
          </a:p>
        </p:txBody>
      </p:sp>
      <p:pic>
        <p:nvPicPr>
          <p:cNvPr id="20" name="Image" descr="preencoded.png">    </p:cNvPr>
          <p:cNvPicPr>
            <a:picLocks noChangeAspect="1"/>
          </p:cNvPicPr>
          <p:nvPr/>
        </p:nvPicPr>
        <p:blipFill>
          <a:blip r:embed="rId1"/>
          <a:stretch>
            <a:fillRect/>
          </a:stretch>
        </p:blipFill>
        <p:spPr>
          <a:xfrm>
            <a:off x="6569916" y="2586085"/>
            <a:ext cx="2377440" cy="2377440"/>
          </a:xfrm>
          <a:prstGeom prst="rect">
            <a:avLst/>
          </a:prstGeom>
        </p:spPr>
      </p:pic>
      <p:sp>
        <p:nvSpPr>
          <p:cNvPr id="21" name="StaticText"/>
          <p:cNvSpPr/>
          <p:nvPr/>
        </p:nvSpPr>
        <p:spPr>
          <a:xfrm>
            <a:off x="3906869" y="4589193"/>
            <a:ext cx="2323338" cy="412194"/>
          </a:xfrm>
          <a:prstGeom prst="rect">
            <a:avLst/>
          </a:prstGeom>
          <a:noFill/>
          <a:ln/>
        </p:spPr>
        <p:txBody>
          <a:bodyPr wrap="square" rtlCol="0" anchor="ctr"/>
          <a:lstStyle/>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Created by: Rana Hassan</a:t>
            </a:r>
            <a:endParaRPr lang="en-US" sz="1182" dirty="0"/>
          </a:p>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https://ranahassan7755.com/</a:t>
            </a:r>
            <a:endParaRPr lang="en-US" sz="1182"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StaticPath"/>
          <p:cNvSpPr/>
          <p:nvPr/>
        </p:nvSpPr>
        <p:spPr>
          <a:xfrm>
            <a:off x="-842581" y="437150"/>
            <a:ext cx="4014788" cy="4014788"/>
          </a:xfrm>
          <a:prstGeom prst="ellipse">
            <a:avLst/>
          </a:prstGeom>
          <a:solidFill>
            <a:srgbClr val="000000">
              <a:alpha val="4000"/>
            </a:srgbClr>
          </a:solidFill>
          <a:ln/>
        </p:spPr>
      </p:sp>
      <p:sp>
        <p:nvSpPr>
          <p:cNvPr id="3" name="Title"/>
          <p:cNvSpPr/>
          <p:nvPr/>
        </p:nvSpPr>
        <p:spPr>
          <a:xfrm>
            <a:off x="285417" y="2160080"/>
            <a:ext cx="3467148" cy="934117"/>
          </a:xfrm>
          <a:prstGeom prst="rect">
            <a:avLst/>
          </a:prstGeom>
          <a:noFill/>
          <a:ln/>
        </p:spPr>
        <p:txBody>
          <a:bodyPr wrap="square" rtlCol="0" anchor="ctr"/>
          <a:lstStyle/>
          <a:p>
            <a:pPr algn="l" indent="0" marL="0">
              <a:buNone/>
            </a:pPr>
            <a:r>
              <a:rPr lang="en-US" sz="2679" b="1" dirty="0">
                <a:solidFill>
                  <a:srgbClr val="000000"/>
                </a:solidFill>
                <a:latin typeface="OpenSans-Bold" pitchFamily="34" charset="0"/>
                <a:ea typeface="OpenSans-Bold" pitchFamily="34" charset="-122"/>
                <a:cs typeface="OpenSans-Bold" pitchFamily="34" charset="-120"/>
              </a:rPr>
              <a:t>Final Thoughts on On-Page SEO</a:t>
            </a:r>
            <a:endParaRPr lang="en-US" sz="2679" dirty="0"/>
          </a:p>
        </p:txBody>
      </p:sp>
      <p:sp>
        <p:nvSpPr>
          <p:cNvPr id="4" name="StaticPath"/>
          <p:cNvSpPr/>
          <p:nvPr/>
        </p:nvSpPr>
        <p:spPr>
          <a:xfrm>
            <a:off x="6677739" y="195072"/>
            <a:ext cx="911543" cy="911543"/>
          </a:xfrm>
          <a:prstGeom prst="ellipse">
            <a:avLst/>
          </a:prstGeom>
          <a:solidFill>
            <a:srgbClr val="000000"/>
          </a:solidFill>
          <a:ln/>
        </p:spPr>
      </p:sp>
      <p:sp>
        <p:nvSpPr>
          <p:cNvPr id="5" name="StaticPath"/>
          <p:cNvSpPr/>
          <p:nvPr/>
        </p:nvSpPr>
        <p:spPr>
          <a:xfrm>
            <a:off x="7963376" y="4002548"/>
            <a:ext cx="677228" cy="677228"/>
          </a:xfrm>
          <a:prstGeom prst="ellipse">
            <a:avLst/>
          </a:prstGeom>
          <a:solidFill>
            <a:srgbClr val="FF9800"/>
          </a:solidFill>
          <a:ln/>
        </p:spPr>
      </p:sp>
      <p:sp>
        <p:nvSpPr>
          <p:cNvPr id="6" name="StaticPath"/>
          <p:cNvSpPr/>
          <p:nvPr/>
        </p:nvSpPr>
        <p:spPr>
          <a:xfrm>
            <a:off x="-1162717" y="-991076"/>
            <a:ext cx="2514600" cy="2514600"/>
          </a:xfrm>
          <a:prstGeom prst="ellipse">
            <a:avLst/>
          </a:prstGeom>
          <a:solidFill>
            <a:srgbClr val="000000">
              <a:alpha val="0"/>
            </a:srgbClr>
          </a:solidFill>
          <a:ln w="423333">
            <a:solidFill>
              <a:srgbClr val="FF9800"/>
            </a:solidFill>
            <a:prstDash val="solid"/>
          </a:ln>
        </p:spPr>
      </p:sp>
      <p:sp>
        <p:nvSpPr>
          <p:cNvPr id="7" name="Question topic"/>
          <p:cNvSpPr/>
          <p:nvPr/>
        </p:nvSpPr>
        <p:spPr>
          <a:xfrm>
            <a:off x="2950607" y="689991"/>
            <a:ext cx="2286000" cy="229314"/>
          </a:xfrm>
          <a:prstGeom prst="rect">
            <a:avLst/>
          </a:prstGeom>
          <a:noFill/>
          <a:ln/>
        </p:spPr>
        <p:txBody>
          <a:bodyPr wrap="square" rtlCol="0" anchor="ctr"/>
          <a:lstStyle/>
          <a:p>
            <a:pPr algn="ctr" indent="0" marL="0">
              <a:buNone/>
            </a:pPr>
            <a:r>
              <a:rPr lang="en-US" sz="1420" dirty="0">
                <a:solidFill>
                  <a:srgbClr val="000000"/>
                </a:solidFill>
                <a:latin typeface="OpenSans-Regular" pitchFamily="34" charset="0"/>
                <a:ea typeface="OpenSans-Regular" pitchFamily="34" charset="-122"/>
                <a:cs typeface="OpenSans-Regular" pitchFamily="34" charset="-120"/>
              </a:rPr>
              <a:t>On-Page SEO Success</a:t>
            </a:r>
            <a:endParaRPr lang="en-US" sz="1420" dirty="0"/>
          </a:p>
        </p:txBody>
      </p:sp>
      <p:sp>
        <p:nvSpPr>
          <p:cNvPr id="8" name="Text"/>
          <p:cNvSpPr/>
          <p:nvPr/>
        </p:nvSpPr>
        <p:spPr>
          <a:xfrm>
            <a:off x="5193649" y="2192369"/>
            <a:ext cx="2810589" cy="776764"/>
          </a:xfrm>
          <a:prstGeom prst="rect">
            <a:avLst/>
          </a:prstGeom>
          <a:noFill/>
          <a:ln/>
        </p:spPr>
        <p:txBody>
          <a:bodyPr wrap="square" rtlCol="0" anchor="ctr"/>
          <a:lstStyle/>
          <a:p>
            <a:pPr algn="l" indent="0" marL="0">
              <a:buNone/>
            </a:pPr>
            <a:r>
              <a:rPr lang="en-US" sz="802" dirty="0">
                <a:solidFill>
                  <a:srgbClr val="000000"/>
                </a:solidFill>
                <a:latin typeface="OpenSans-Regular" pitchFamily="34" charset="0"/>
                <a:ea typeface="OpenSans-Regular" pitchFamily="34" charset="-122"/>
                <a:cs typeface="OpenSans-Regular" pitchFamily="34" charset="-120"/>
              </a:rPr>
              <a:t>On-page SEO is an ongoing process that requires constant updates and monitoring. By following these best practices, you can improve search rankings, enhance user experience, and drive organic traffic. Keep analyzing and refining your strategies for long-term success.</a:t>
            </a:r>
            <a:endParaRPr lang="en-US" sz="802" dirty="0"/>
          </a:p>
        </p:txBody>
      </p:sp>
      <p:sp>
        <p:nvSpPr>
          <p:cNvPr id="9" name="Question"/>
          <p:cNvSpPr/>
          <p:nvPr/>
        </p:nvSpPr>
        <p:spPr>
          <a:xfrm>
            <a:off x="5408343" y="1518428"/>
            <a:ext cx="2381250" cy="356521"/>
          </a:xfrm>
          <a:prstGeom prst="rect">
            <a:avLst/>
          </a:prstGeom>
          <a:noFill/>
          <a:ln/>
        </p:spPr>
        <p:txBody>
          <a:bodyPr wrap="square" rtlCol="0" anchor="ctr"/>
          <a:lstStyle/>
          <a:p>
            <a:pPr algn="ctr" indent="0" marL="0">
              <a:buNone/>
            </a:pPr>
            <a:r>
              <a:rPr lang="en-US" sz="1104" dirty="0">
                <a:solidFill>
                  <a:srgbClr val="000000"/>
                </a:solidFill>
                <a:latin typeface="OpenSans-Regular" pitchFamily="34" charset="0"/>
                <a:ea typeface="OpenSans-Regular" pitchFamily="34" charset="-122"/>
                <a:cs typeface="OpenSans-Regular" pitchFamily="34" charset="-120"/>
              </a:rPr>
              <a:t>Are you optimizing your pages effectively?</a:t>
            </a:r>
            <a:endParaRPr lang="en-US" sz="1104" dirty="0"/>
          </a:p>
        </p:txBody>
      </p:sp>
      <p:sp>
        <p:nvSpPr>
          <p:cNvPr id="10" name="StaticPath"/>
          <p:cNvSpPr/>
          <p:nvPr/>
        </p:nvSpPr>
        <p:spPr>
          <a:xfrm>
            <a:off x="2976229" y="323231"/>
            <a:ext cx="2128838" cy="1020128"/>
          </a:xfrm>
          <a:prstGeom prst="ellipse">
            <a:avLst/>
          </a:prstGeom>
          <a:solidFill>
            <a:srgbClr val="000000">
              <a:alpha val="0"/>
            </a:srgbClr>
          </a:solidFill>
          <a:ln w="12700">
            <a:solidFill>
              <a:srgbClr val="000000"/>
            </a:solidFill>
            <a:prstDash val="solid"/>
          </a:ln>
        </p:spPr>
      </p:sp>
      <p:sp>
        <p:nvSpPr>
          <p:cNvPr id="11" name="StaticText"/>
          <p:cNvSpPr/>
          <p:nvPr/>
        </p:nvSpPr>
        <p:spPr>
          <a:xfrm>
            <a:off x="5437251" y="4609243"/>
            <a:ext cx="2323338" cy="412194"/>
          </a:xfrm>
          <a:prstGeom prst="rect">
            <a:avLst/>
          </a:prstGeom>
          <a:noFill/>
          <a:ln/>
        </p:spPr>
        <p:txBody>
          <a:bodyPr wrap="square" rtlCol="0" anchor="ctr"/>
          <a:lstStyle/>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Created by: Rana Hassan</a:t>
            </a:r>
            <a:endParaRPr lang="en-US" sz="1182" dirty="0"/>
          </a:p>
          <a:p>
            <a:pPr algn="ctr" indent="0" marL="0">
              <a:buNone/>
            </a:pPr>
            <a:r>
              <a:rPr lang="en-US" sz="1182" dirty="0">
                <a:solidFill>
                  <a:srgbClr val="333333"/>
                </a:solidFill>
                <a:latin typeface="OpenSans-Regular" pitchFamily="34" charset="0"/>
                <a:ea typeface="OpenSans-Regular" pitchFamily="34" charset="-122"/>
                <a:cs typeface="OpenSans-Regular" pitchFamily="34" charset="-120"/>
              </a:rPr>
              <a:t>https://ranahassan7755.com/</a:t>
            </a:r>
            <a:endParaRPr lang="en-US" sz="1182"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Slide 1</vt:lpstr>
      <vt:lpstr>Slide 2</vt:lpstr>
      <vt:lpstr>Slide 3</vt:lpstr>
      <vt:lpstr>Slide 4</vt:lpstr>
      <vt:lpstr>Slide 5</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2025-03-07T01:20:02Z</dcterms:created>
  <dcterms:modified xsi:type="dcterms:W3CDTF">2025-03-07T01:20:02Z</dcterms:modified>
</cp:coreProperties>
</file>